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6" r:id="rId2"/>
    <p:sldId id="262" r:id="rId3"/>
    <p:sldId id="302" r:id="rId4"/>
    <p:sldId id="297" r:id="rId5"/>
    <p:sldId id="305" r:id="rId6"/>
    <p:sldId id="28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9BD3"/>
    <a:srgbClr val="005A7C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64"/>
    <p:restoredTop sz="84638" autoAdjust="0"/>
  </p:normalViewPr>
  <p:slideViewPr>
    <p:cSldViewPr snapToGrid="0" snapToObjects="1">
      <p:cViewPr varScale="1">
        <p:scale>
          <a:sx n="52" d="100"/>
          <a:sy n="52" d="100"/>
        </p:scale>
        <p:origin x="208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96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0FE3C5-7A63-C540-8945-10FC0F76A541}"/>
              </a:ext>
            </a:extLst>
          </p:cNvPr>
          <p:cNvSpPr/>
          <p:nvPr userDrawn="1"/>
        </p:nvSpPr>
        <p:spPr>
          <a:xfrm>
            <a:off x="0" y="0"/>
            <a:ext cx="3948913" cy="6858000"/>
          </a:xfrm>
          <a:prstGeom prst="rect">
            <a:avLst/>
          </a:prstGeom>
          <a:solidFill>
            <a:srgbClr val="6C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249"/>
          <a:stretch/>
        </p:blipFill>
        <p:spPr>
          <a:xfrm>
            <a:off x="3782201" y="2"/>
            <a:ext cx="84098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2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CEBE15-3FF7-4EE7-9079-3E7D59E6C6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" b="-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2213-EC7E-4C07-ABA0-9EB9F8E0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8" r:id="rId3"/>
    <p:sldLayoutId id="2147483679" r:id="rId4"/>
    <p:sldLayoutId id="2147483680" r:id="rId5"/>
    <p:sldLayoutId id="2147483676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5EB1-A893-779F-F598-EF71D71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1C561-8755-4204-8855-F23ADD78FEE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B90303A-DD08-BBAE-FFD5-10D7F30B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21653"/>
            <a:ext cx="6214110" cy="1328935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5B15824-F38D-5E2F-7F1D-5455E20F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78884"/>
            <a:ext cx="7073900" cy="1655762"/>
          </a:xfrm>
        </p:spPr>
        <p:txBody>
          <a:bodyPr>
            <a:normAutofit/>
          </a:bodyPr>
          <a:lstStyle/>
          <a:p>
            <a:r>
              <a:rPr lang="en-US" sz="2400" b="0" dirty="0"/>
              <a:t>Border Gateway Protocol (BGP)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57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819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BGP state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3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BGP Neighbor States</a:t>
            </a:r>
          </a:p>
        </p:txBody>
      </p:sp>
    </p:spTree>
    <p:extLst>
      <p:ext uri="{BB962C8B-B14F-4D97-AF65-F5344CB8AC3E}">
        <p14:creationId xmlns:p14="http://schemas.microsoft.com/office/powerpoint/2010/main" val="80859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Connectivity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247F-E219-469B-1C4B-A0FDE7E2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18" y="1674951"/>
            <a:ext cx="4571639" cy="350809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7" y="1458635"/>
            <a:ext cx="6820573" cy="3329265"/>
          </a:xfrm>
        </p:spPr>
        <p:txBody>
          <a:bodyPr>
            <a:normAutofit/>
          </a:bodyPr>
          <a:lstStyle/>
          <a:p>
            <a:r>
              <a:rPr lang="en-US" dirty="0"/>
              <a:t>BGP uses TCP as the transport protocol to establish connectivity</a:t>
            </a:r>
          </a:p>
          <a:p>
            <a:pPr lvl="1"/>
            <a:r>
              <a:rPr lang="en-US" dirty="0"/>
              <a:t>TCP port 179</a:t>
            </a:r>
          </a:p>
          <a:p>
            <a:r>
              <a:rPr lang="en-US" dirty="0"/>
              <a:t>The neighbor address must be manually defined</a:t>
            </a:r>
          </a:p>
          <a:p>
            <a:pPr lvl="1"/>
            <a:r>
              <a:rPr lang="en-US" dirty="0"/>
              <a:t>Dynamic neighbor discovery is not a feature of BGP</a:t>
            </a:r>
          </a:p>
          <a:p>
            <a:r>
              <a:rPr lang="en-US" dirty="0"/>
              <a:t>Since iBGP peers are typically configured between loopback interface addresses, an IGP is required to provide loopback connectivity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2FFC2-75AC-CD7D-0CA3-6FEE4F16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41" y="5287616"/>
            <a:ext cx="51751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Neighbor States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1075374-2D80-7852-5AA5-BA164D4E7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220569"/>
              </p:ext>
            </p:extLst>
          </p:nvPr>
        </p:nvGraphicFramePr>
        <p:xfrm>
          <a:off x="4330700" y="1690689"/>
          <a:ext cx="7595273" cy="439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3040683953"/>
                    </a:ext>
                  </a:extLst>
                </a:gridCol>
                <a:gridCol w="6122073">
                  <a:extLst>
                    <a:ext uri="{9D8B030D-6E8A-4147-A177-3AD203B41FA5}">
                      <a16:colId xmlns:a16="http://schemas.microsoft.com/office/drawing/2014/main" val="1552543294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00010"/>
                  </a:ext>
                </a:extLst>
              </a:tr>
              <a:tr h="640820">
                <a:tc>
                  <a:txBody>
                    <a:bodyPr/>
                    <a:lstStyle/>
                    <a:p>
                      <a:r>
                        <a:rPr lang="en-US" dirty="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 state. If lingering, BGP neighbor is configured but no route to neighbor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830600"/>
                  </a:ext>
                </a:extLst>
              </a:tr>
              <a:tr h="640820">
                <a:tc>
                  <a:txBody>
                    <a:bodyPr/>
                    <a:lstStyle/>
                    <a:p>
                      <a:r>
                        <a:rPr lang="en-US" dirty="0"/>
                        <a:t>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BGP is waiting for a TCP session to be initiated from the remote peer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32115"/>
                  </a:ext>
                </a:extLst>
              </a:tr>
              <a:tr h="64082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TCP session is still attempting to be initiated with the neighbor and waiting to 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591002"/>
                  </a:ext>
                </a:extLst>
              </a:tr>
              <a:tr h="826944">
                <a:tc>
                  <a:txBody>
                    <a:bodyPr/>
                    <a:lstStyle/>
                    <a:p>
                      <a:r>
                        <a:rPr lang="en-US" dirty="0" err="1"/>
                        <a:t>OpenSent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 session has been established and a BGP OPEN message is sent to the peer. BGP waits for a responding OPEN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775408"/>
                  </a:ext>
                </a:extLst>
              </a:tr>
              <a:tr h="640820">
                <a:tc>
                  <a:txBody>
                    <a:bodyPr/>
                    <a:lstStyle/>
                    <a:p>
                      <a:r>
                        <a:rPr lang="en-US" dirty="0" err="1"/>
                        <a:t>OpenConfirm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Once OPEN messages have been exchanged, BGP waits for a KEEPALIVE or NOTIFICATION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678372"/>
                  </a:ext>
                </a:extLst>
              </a:tr>
              <a:tr h="640820">
                <a:tc>
                  <a:txBody>
                    <a:bodyPr/>
                    <a:lstStyle/>
                    <a:p>
                      <a:r>
                        <a:rPr lang="en-US" dirty="0"/>
                        <a:t>Established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Peering is fully established. UPDATE, NOTIFICATION and KEEPALIVE messages may be exchanged when established.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96155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4904E42-A35C-8CDC-8794-9F417461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4" y="1759568"/>
            <a:ext cx="4210489" cy="377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Neighbor Establishment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02B11-2C93-15A7-F8DC-79329F9C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93" y="1835306"/>
            <a:ext cx="9588625" cy="47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0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BGP Neighbor Teardown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0909973" cy="2491064"/>
          </a:xfrm>
        </p:spPr>
        <p:txBody>
          <a:bodyPr>
            <a:normAutofit/>
          </a:bodyPr>
          <a:lstStyle/>
          <a:p>
            <a:r>
              <a:rPr lang="en-US" dirty="0"/>
              <a:t>Established neighbors may return to Idle state under several circumstances</a:t>
            </a:r>
          </a:p>
          <a:p>
            <a:pPr lvl="1"/>
            <a:r>
              <a:rPr lang="en-US" dirty="0"/>
              <a:t>If a NOTIFICATION message is received</a:t>
            </a:r>
          </a:p>
          <a:p>
            <a:pPr lvl="1"/>
            <a:r>
              <a:rPr lang="en-US" dirty="0"/>
              <a:t>If the KEEPALIVE timer expires</a:t>
            </a:r>
          </a:p>
          <a:p>
            <a:pPr lvl="1"/>
            <a:r>
              <a:rPr lang="en-US" dirty="0"/>
              <a:t>If an error is detected in an OPEN message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636F2184-6AFD-49BF-BDCB-C139706FE405}"/>
</file>

<file path=customXml/itemProps2.xml><?xml version="1.0" encoding="utf-8"?>
<ds:datastoreItem xmlns:ds="http://schemas.openxmlformats.org/officeDocument/2006/customXml" ds:itemID="{B42ED806-3D4A-4E50-8866-C92DC9306291}"/>
</file>

<file path=customXml/itemProps3.xml><?xml version="1.0" encoding="utf-8"?>
<ds:datastoreItem xmlns:ds="http://schemas.openxmlformats.org/officeDocument/2006/customXml" ds:itemID="{9DF5FB3B-7ED1-47E0-8DB3-9CA19124214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16975</TotalTime>
  <Words>217</Words>
  <Application>Microsoft Macintosh PowerPoint</Application>
  <PresentationFormat>Widescreen</PresentationFormat>
  <Paragraphs>39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BGP Neighbor States</vt:lpstr>
      <vt:lpstr>BGP Connectivity</vt:lpstr>
      <vt:lpstr>BGP Neighbor States </vt:lpstr>
      <vt:lpstr>BGP Neighbor Establishment</vt:lpstr>
      <vt:lpstr>BGP Neighbor Teardown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119</cp:revision>
  <dcterms:created xsi:type="dcterms:W3CDTF">2019-02-27T16:42:59Z</dcterms:created>
  <dcterms:modified xsi:type="dcterms:W3CDTF">2023-07-16T00:01:44Z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